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notesMasterIdLst>
    <p:notesMasterId r:id="rId13"/>
  </p:notesMasterIdLst>
  <p:sldIdLst>
    <p:sldId id="292" r:id="rId2"/>
    <p:sldId id="261" r:id="rId3"/>
    <p:sldId id="277" r:id="rId4"/>
    <p:sldId id="262" r:id="rId5"/>
    <p:sldId id="303" r:id="rId6"/>
    <p:sldId id="264" r:id="rId7"/>
    <p:sldId id="265" r:id="rId8"/>
    <p:sldId id="316" r:id="rId9"/>
    <p:sldId id="322" r:id="rId10"/>
    <p:sldId id="321" r:id="rId11"/>
    <p:sldId id="325" r:id="rId12"/>
  </p:sldIdLst>
  <p:sldSz cx="9144000" cy="6858000" type="screen4x3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6600CC"/>
    <a:srgbClr val="47008E"/>
    <a:srgbClr val="FFF8E5"/>
    <a:srgbClr val="3A0074"/>
    <a:srgbClr val="212F60"/>
    <a:srgbClr val="CC00CC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52" autoAdjust="0"/>
    <p:restoredTop sz="94709" autoAdjust="0"/>
  </p:normalViewPr>
  <p:slideViewPr>
    <p:cSldViewPr snapToGrid="0">
      <p:cViewPr varScale="1">
        <p:scale>
          <a:sx n="70" d="100"/>
          <a:sy n="70" d="100"/>
        </p:scale>
        <p:origin x="-10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parrish\Application%20Data\Microsoft\Excel\SLS_Study_Pretest_Post-test_Results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200" baseline="0" dirty="0" smtClean="0"/>
              <a:t>SURVEY QUESTION TOTALS FOR </a:t>
            </a:r>
            <a:r>
              <a:rPr lang="en-US" sz="1200" baseline="0" dirty="0"/>
              <a:t>PRE-TEST AND POST-TEST</a:t>
            </a:r>
          </a:p>
        </c:rich>
      </c:tx>
      <c:layout/>
    </c:title>
    <c:plotArea>
      <c:layout/>
      <c:barChart>
        <c:barDir val="col"/>
        <c:grouping val="clustered"/>
        <c:ser>
          <c:idx val="1"/>
          <c:order val="0"/>
          <c:tx>
            <c:v>PRETESTS</c:v>
          </c:tx>
          <c:spPr>
            <a:solidFill>
              <a:srgbClr val="C00000"/>
            </a:solidFill>
          </c:spPr>
          <c:cat>
            <c:strRef>
              <c:f>'CHARTS - PRETESTS'!$C$1:$Q$1</c:f>
              <c:strCache>
                <c:ptCount val="15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Q5</c:v>
                </c:pt>
                <c:pt idx="5">
                  <c:v>Q6</c:v>
                </c:pt>
                <c:pt idx="6">
                  <c:v>Q7</c:v>
                </c:pt>
                <c:pt idx="7">
                  <c:v>Q8</c:v>
                </c:pt>
                <c:pt idx="8">
                  <c:v>Q9</c:v>
                </c:pt>
                <c:pt idx="9">
                  <c:v>Q10</c:v>
                </c:pt>
                <c:pt idx="10">
                  <c:v>Q11</c:v>
                </c:pt>
                <c:pt idx="11">
                  <c:v>Q12</c:v>
                </c:pt>
                <c:pt idx="12">
                  <c:v>Q13</c:v>
                </c:pt>
                <c:pt idx="13">
                  <c:v>Q14</c:v>
                </c:pt>
                <c:pt idx="14">
                  <c:v>Q15</c:v>
                </c:pt>
              </c:strCache>
            </c:strRef>
          </c:cat>
          <c:val>
            <c:numRef>
              <c:f>PRETESTS!$C$386:$Q$386</c:f>
              <c:numCache>
                <c:formatCode>General</c:formatCode>
                <c:ptCount val="15"/>
                <c:pt idx="0">
                  <c:v>298</c:v>
                </c:pt>
                <c:pt idx="1">
                  <c:v>335</c:v>
                </c:pt>
                <c:pt idx="2">
                  <c:v>106</c:v>
                </c:pt>
                <c:pt idx="3">
                  <c:v>104</c:v>
                </c:pt>
                <c:pt idx="4">
                  <c:v>329</c:v>
                </c:pt>
                <c:pt idx="5">
                  <c:v>170</c:v>
                </c:pt>
                <c:pt idx="6">
                  <c:v>158</c:v>
                </c:pt>
                <c:pt idx="7">
                  <c:v>205</c:v>
                </c:pt>
                <c:pt idx="8">
                  <c:v>246</c:v>
                </c:pt>
                <c:pt idx="9">
                  <c:v>268</c:v>
                </c:pt>
                <c:pt idx="10">
                  <c:v>252</c:v>
                </c:pt>
                <c:pt idx="11">
                  <c:v>10</c:v>
                </c:pt>
                <c:pt idx="12">
                  <c:v>325</c:v>
                </c:pt>
                <c:pt idx="13">
                  <c:v>138</c:v>
                </c:pt>
                <c:pt idx="14">
                  <c:v>281</c:v>
                </c:pt>
              </c:numCache>
            </c:numRef>
          </c:val>
        </c:ser>
        <c:ser>
          <c:idx val="0"/>
          <c:order val="1"/>
          <c:tx>
            <c:v>POST-TEST </c:v>
          </c:tx>
          <c:spPr>
            <a:solidFill>
              <a:srgbClr val="0070C0"/>
            </a:solidFill>
          </c:spPr>
          <c:cat>
            <c:strRef>
              <c:f>'CHARTS - PRETESTS'!$C$1:$Q$1</c:f>
              <c:strCache>
                <c:ptCount val="15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Q5</c:v>
                </c:pt>
                <c:pt idx="5">
                  <c:v>Q6</c:v>
                </c:pt>
                <c:pt idx="6">
                  <c:v>Q7</c:v>
                </c:pt>
                <c:pt idx="7">
                  <c:v>Q8</c:v>
                </c:pt>
                <c:pt idx="8">
                  <c:v>Q9</c:v>
                </c:pt>
                <c:pt idx="9">
                  <c:v>Q10</c:v>
                </c:pt>
                <c:pt idx="10">
                  <c:v>Q11</c:v>
                </c:pt>
                <c:pt idx="11">
                  <c:v>Q12</c:v>
                </c:pt>
                <c:pt idx="12">
                  <c:v>Q13</c:v>
                </c:pt>
                <c:pt idx="13">
                  <c:v>Q14</c:v>
                </c:pt>
                <c:pt idx="14">
                  <c:v>Q15</c:v>
                </c:pt>
              </c:strCache>
            </c:strRef>
          </c:cat>
          <c:val>
            <c:numRef>
              <c:f>'POST-TESTS'!$C$375:$Q$375</c:f>
              <c:numCache>
                <c:formatCode>General</c:formatCode>
                <c:ptCount val="15"/>
                <c:pt idx="0">
                  <c:v>291</c:v>
                </c:pt>
                <c:pt idx="1">
                  <c:v>317</c:v>
                </c:pt>
                <c:pt idx="2">
                  <c:v>171</c:v>
                </c:pt>
                <c:pt idx="3">
                  <c:v>102</c:v>
                </c:pt>
                <c:pt idx="4">
                  <c:v>316</c:v>
                </c:pt>
                <c:pt idx="5">
                  <c:v>191</c:v>
                </c:pt>
                <c:pt idx="6">
                  <c:v>183</c:v>
                </c:pt>
                <c:pt idx="7">
                  <c:v>196</c:v>
                </c:pt>
                <c:pt idx="8">
                  <c:v>263</c:v>
                </c:pt>
                <c:pt idx="9">
                  <c:v>271</c:v>
                </c:pt>
                <c:pt idx="10">
                  <c:v>246</c:v>
                </c:pt>
                <c:pt idx="11">
                  <c:v>17</c:v>
                </c:pt>
                <c:pt idx="12">
                  <c:v>306</c:v>
                </c:pt>
                <c:pt idx="13">
                  <c:v>134</c:v>
                </c:pt>
                <c:pt idx="14">
                  <c:v>287</c:v>
                </c:pt>
              </c:numCache>
            </c:numRef>
          </c:val>
        </c:ser>
        <c:axId val="71216128"/>
        <c:axId val="71357184"/>
      </c:barChart>
      <c:catAx>
        <c:axId val="71216128"/>
        <c:scaling>
          <c:orientation val="minMax"/>
        </c:scaling>
        <c:axPos val="b"/>
        <c:majorTickMark val="none"/>
        <c:tickLblPos val="nextTo"/>
        <c:crossAx val="71357184"/>
        <c:crosses val="autoZero"/>
        <c:auto val="1"/>
        <c:lblAlgn val="ctr"/>
        <c:lblOffset val="100"/>
      </c:catAx>
      <c:valAx>
        <c:axId val="713571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 of </a:t>
                </a:r>
                <a:r>
                  <a:rPr lang="en-US" baseline="0"/>
                  <a:t> correct  answers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7121612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1038"/>
            <a:ext cx="4540250" cy="3405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3238"/>
            <a:ext cx="548640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5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6BA9FDD-D817-4E41-9FB6-7F1997DE8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34F89-61A3-40F7-89CA-ABA420E06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F7EDD-D788-409D-AB5A-17A7BBE850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ED893-DBA0-4399-91D3-CCB720081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66278-AFF8-4F44-9295-DE7837D1C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EE990-90DA-4843-A693-2510308D5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897F1-68E7-4885-BC5D-D5020B26B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83ACF-710F-4DA3-B384-EA57E7668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A693F-6F98-4ADE-B003-0DDABBE9D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2E7F9-1DBB-4A42-BDE0-687918AB8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40C4A-614C-4402-80FB-26E458EB3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87497-C112-4190-86A4-9C498F1A5C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ED7BB-193D-4970-AA82-22A31B614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DC652DF8-66F9-445A-BACC-1C2AC0A15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3076" name="Oval 3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" name="Oval 4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" name="Oval 5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Oval 6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0" name="Oval 7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5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651164"/>
            <a:ext cx="8991600" cy="3588327"/>
          </a:xfrm>
          <a:noFill/>
        </p:spPr>
        <p:txBody>
          <a:bodyPr/>
          <a:lstStyle/>
          <a:p>
            <a:pPr eaLnBrk="1" hangingPunct="1"/>
            <a:r>
              <a:rPr lang="en-US" sz="4000" b="1" dirty="0" smtClean="0"/>
              <a:t>SLS 1503 Information Literacy Assessment Study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u="sng" dirty="0" smtClean="0"/>
              <a:t>ILIS Presentation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26629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1"/>
            <a:ext cx="8686800" cy="872836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Recommendations</a:t>
            </a:r>
            <a:r>
              <a:rPr lang="en-US" dirty="0" smtClean="0"/>
              <a:t> (con.)</a:t>
            </a:r>
            <a:endParaRPr lang="en-US" b="1" u="sng" dirty="0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163773" y="1501254"/>
            <a:ext cx="8816454" cy="5145206"/>
          </a:xfrm>
        </p:spPr>
        <p:txBody>
          <a:bodyPr/>
          <a:lstStyle/>
          <a:p>
            <a:pPr marL="514350" lvl="0" indent="-514350">
              <a:buAutoNum type="arabicPeriod" startAt="6"/>
            </a:pPr>
            <a:r>
              <a:rPr lang="en-US" b="1" dirty="0" smtClean="0">
                <a:solidFill>
                  <a:srgbClr val="006600"/>
                </a:solidFill>
              </a:rPr>
              <a:t>Continue to assess the Library’s information literacy program as follows:</a:t>
            </a:r>
          </a:p>
          <a:p>
            <a:pPr marL="914400" lvl="1" indent="-514350"/>
            <a:r>
              <a:rPr lang="en-US" b="1" dirty="0" smtClean="0">
                <a:solidFill>
                  <a:srgbClr val="006600"/>
                </a:solidFill>
              </a:rPr>
              <a:t>Measure satisfaction of students and instructors/professors with library sessions.</a:t>
            </a:r>
          </a:p>
          <a:p>
            <a:pPr marL="914400" lvl="1" indent="-514350"/>
            <a:r>
              <a:rPr lang="en-US" b="1" dirty="0" smtClean="0">
                <a:solidFill>
                  <a:srgbClr val="006600"/>
                </a:solidFill>
              </a:rPr>
              <a:t>Create a survey in </a:t>
            </a:r>
            <a:r>
              <a:rPr lang="en-US" b="1" dirty="0" err="1" smtClean="0">
                <a:solidFill>
                  <a:srgbClr val="006600"/>
                </a:solidFill>
              </a:rPr>
              <a:t>InformsUS</a:t>
            </a:r>
            <a:r>
              <a:rPr lang="en-US" b="1" dirty="0" smtClean="0">
                <a:solidFill>
                  <a:srgbClr val="006600"/>
                </a:solidFill>
              </a:rPr>
              <a:t> to be accessed via a “trigger” question in </a:t>
            </a:r>
            <a:r>
              <a:rPr lang="en-US" b="1" dirty="0" err="1" smtClean="0">
                <a:solidFill>
                  <a:srgbClr val="006600"/>
                </a:solidFill>
              </a:rPr>
              <a:t>LibSAT</a:t>
            </a:r>
            <a:r>
              <a:rPr lang="en-US" b="1" dirty="0" smtClean="0">
                <a:solidFill>
                  <a:srgbClr val="006600"/>
                </a:solidFill>
              </a:rPr>
              <a:t>, which will be launched again in fall 2010.</a:t>
            </a: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55094"/>
          </a:xfrm>
        </p:spPr>
        <p:txBody>
          <a:bodyPr/>
          <a:lstStyle/>
          <a:p>
            <a:r>
              <a:rPr lang="en-US" sz="4000" b="1" u="sng" dirty="0" smtClean="0">
                <a:solidFill>
                  <a:schemeClr val="tx1"/>
                </a:solidFill>
              </a:rPr>
              <a:t>Are we there yet?</a:t>
            </a:r>
            <a:endParaRPr lang="en-US" sz="4000" b="1" u="sng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668740"/>
            <a:ext cx="8789158" cy="618925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accent2"/>
                </a:solidFill>
              </a:rPr>
              <a:t>Began with student satisfaction survey.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accent2"/>
                </a:solidFill>
              </a:rPr>
              <a:t>Assessed information literacy skills of students in SLS 1503 classes, not controlling for instruction variable.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accent2"/>
                </a:solidFill>
              </a:rPr>
              <a:t>Assessed information literacy skills of students in ENC 1102 classes with an embedded librarian and some controlling for instruction variable.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accent2"/>
                </a:solidFill>
              </a:rPr>
              <a:t>Assess information literacy skills of students in subject specific classes with embedded librarian and manipulating the instruction variable.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6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10245" name="Oval 7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Oval 8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Oval 9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Oval 10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" name="Oval 11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4" name="Rectangle 5"/>
          <p:cNvSpPr>
            <a:spLocks noGrp="1" noChangeArrowheads="1"/>
          </p:cNvSpPr>
          <p:nvPr>
            <p:ph type="title"/>
          </p:nvPr>
        </p:nvSpPr>
        <p:spPr>
          <a:xfrm>
            <a:off x="228600" y="1"/>
            <a:ext cx="8686800" cy="709684"/>
          </a:xfrm>
          <a:noFill/>
        </p:spPr>
        <p:txBody>
          <a:bodyPr/>
          <a:lstStyle/>
          <a:p>
            <a:pPr eaLnBrk="1" hangingPunct="1"/>
            <a:r>
              <a:rPr lang="en-US" b="1" u="sng" dirty="0" smtClean="0"/>
              <a:t>Methodology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64276"/>
            <a:ext cx="8915400" cy="5923128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A 15-item multiple choice survey was created.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22 classes participated in study (40% of all SLS classes  for fall 2009).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Pretest-post-test study design was used.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Pretest surveys were given to students in 21 SLS classes prior to library instruction.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 Library instruction was a 50 minute one-time session.</a:t>
            </a:r>
          </a:p>
          <a:p>
            <a:pPr eaLnBrk="1" hangingPunct="1"/>
            <a:r>
              <a:rPr lang="en-US" b="1" dirty="0" smtClean="0">
                <a:solidFill>
                  <a:srgbClr val="3A0074"/>
                </a:solidFill>
              </a:rPr>
              <a:t>Post-test surveys were given to students in 22 SLS classes at end of semester.</a:t>
            </a:r>
          </a:p>
          <a:p>
            <a:pPr eaLnBrk="1" hangingPunct="1">
              <a:buNone/>
            </a:pPr>
            <a:endParaRPr lang="en-US" b="1" dirty="0" smtClean="0">
              <a:solidFill>
                <a:srgbClr val="3A0074"/>
              </a:solidFill>
            </a:endParaRPr>
          </a:p>
          <a:p>
            <a:pPr eaLnBrk="1" hangingPunct="1"/>
            <a:endParaRPr lang="en-US" b="1" dirty="0" smtClean="0">
              <a:solidFill>
                <a:srgbClr val="3A0074"/>
              </a:solidFill>
            </a:endParaRPr>
          </a:p>
          <a:p>
            <a:pPr eaLnBrk="1" hangingPunct="1">
              <a:buFontTx/>
              <a:buNone/>
            </a:pPr>
            <a:endParaRPr lang="en-US" dirty="0" smtClean="0">
              <a:solidFill>
                <a:srgbClr val="3A007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10600" cy="4876799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accent2"/>
                </a:solidFill>
              </a:rPr>
              <a:t>Correct and incorrect responses for pretest and post-test surveys were entered into an Excel spreadsheet.</a:t>
            </a:r>
          </a:p>
          <a:p>
            <a:pPr eaLnBrk="1" hangingPunct="1"/>
            <a:r>
              <a:rPr lang="en-US" b="1" dirty="0" smtClean="0">
                <a:solidFill>
                  <a:schemeClr val="accent2"/>
                </a:solidFill>
              </a:rPr>
              <a:t>Mean and median for correct responses were calculated in Excel, along with minimum and maximum number.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685800" y="360218"/>
            <a:ext cx="7924800" cy="1136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u="sng" dirty="0" smtClean="0">
                <a:solidFill>
                  <a:schemeClr val="tx2"/>
                </a:solidFill>
              </a:rPr>
              <a:t>Data Input and Analysis</a:t>
            </a:r>
            <a:endParaRPr lang="en-US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4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24581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86800" cy="682388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Results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180110" y="832513"/>
            <a:ext cx="8783782" cy="5750851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Mean score was 9.46 for pretests and 10.10 for post-tests out of 15 possible correct responses, which is about a 6% improvement.</a:t>
            </a:r>
          </a:p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Maximum number of correct responses for pretests and post-tests was 14.</a:t>
            </a:r>
          </a:p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Minimum number of correct responses for pretests was 2 and increased to 3 for post-tests.</a:t>
            </a:r>
          </a:p>
          <a:p>
            <a:pPr eaLnBrk="1" hangingPunct="1"/>
            <a:r>
              <a:rPr lang="en-US" b="1" dirty="0" smtClean="0">
                <a:solidFill>
                  <a:srgbClr val="006600"/>
                </a:solidFill>
              </a:rPr>
              <a:t>SLS students who were surveyed did better on the pretests than expected.</a:t>
            </a:r>
          </a:p>
          <a:p>
            <a:pPr eaLnBrk="1" hangingPunct="1"/>
            <a:endParaRPr lang="en-US" b="1" dirty="0" smtClean="0">
              <a:solidFill>
                <a:srgbClr val="0066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692727" y="526473"/>
          <a:ext cx="7813963" cy="5708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4"/>
          <p:cNvGrpSpPr>
            <a:grpSpLocks/>
          </p:cNvGrpSpPr>
          <p:nvPr/>
        </p:nvGrpSpPr>
        <p:grpSpPr bwMode="auto">
          <a:xfrm>
            <a:off x="755073" y="0"/>
            <a:ext cx="7086600" cy="6275388"/>
            <a:chOff x="912" y="96"/>
            <a:chExt cx="4464" cy="3953"/>
          </a:xfrm>
        </p:grpSpPr>
        <p:sp>
          <p:nvSpPr>
            <p:cNvPr id="25605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6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7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8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9"/>
            <a:ext cx="8686800" cy="435046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What have we learned?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6287"/>
            <a:ext cx="8229600" cy="5581934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7030A0"/>
                </a:solidFill>
              </a:rPr>
              <a:t>Some factors that may influence student learning outcomes:</a:t>
            </a:r>
          </a:p>
          <a:p>
            <a:pPr lvl="1" eaLnBrk="1" hangingPunct="1"/>
            <a:r>
              <a:rPr lang="en-US" b="1" dirty="0" smtClean="0">
                <a:solidFill>
                  <a:srgbClr val="7030A0"/>
                </a:solidFill>
              </a:rPr>
              <a:t>Prior library knowledge of students.</a:t>
            </a:r>
          </a:p>
          <a:p>
            <a:pPr lvl="1" eaLnBrk="1" hangingPunct="1"/>
            <a:r>
              <a:rPr lang="en-US" b="1" dirty="0" smtClean="0">
                <a:solidFill>
                  <a:srgbClr val="7030A0"/>
                </a:solidFill>
              </a:rPr>
              <a:t>Prior library instruction by classroom instructors.</a:t>
            </a:r>
          </a:p>
          <a:p>
            <a:pPr lvl="1" eaLnBrk="1" hangingPunct="1"/>
            <a:r>
              <a:rPr lang="en-US" b="1" dirty="0" smtClean="0">
                <a:solidFill>
                  <a:srgbClr val="7030A0"/>
                </a:solidFill>
              </a:rPr>
              <a:t>Required knowledge of library skills to complete assignments.</a:t>
            </a:r>
          </a:p>
          <a:p>
            <a:pPr lvl="1" eaLnBrk="1" hangingPunct="1"/>
            <a:r>
              <a:rPr lang="en-US" b="1" dirty="0" smtClean="0">
                <a:solidFill>
                  <a:srgbClr val="7030A0"/>
                </a:solidFill>
              </a:rPr>
              <a:t>Motivation and management of students by classroom instructor</a:t>
            </a:r>
          </a:p>
          <a:p>
            <a:pPr lvl="1" eaLnBrk="1" hangingPunct="1"/>
            <a:r>
              <a:rPr lang="en-US" b="1" dirty="0" smtClean="0">
                <a:solidFill>
                  <a:srgbClr val="7030A0"/>
                </a:solidFill>
              </a:rPr>
              <a:t>Library assignment tied to a session.</a:t>
            </a:r>
          </a:p>
          <a:p>
            <a:pPr lvl="1" eaLnBrk="1" hangingPunct="1"/>
            <a:endParaRPr lang="en-US" b="1" dirty="0" smtClean="0">
              <a:solidFill>
                <a:srgbClr val="006600"/>
              </a:solidFill>
            </a:endParaRPr>
          </a:p>
          <a:p>
            <a:pPr lvl="1" eaLnBrk="1" hangingPunct="1"/>
            <a:endParaRPr lang="en-US" b="1" dirty="0" smtClean="0">
              <a:solidFill>
                <a:srgbClr val="003E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/>
          <p:cNvGrpSpPr>
            <a:grpSpLocks/>
          </p:cNvGrpSpPr>
          <p:nvPr/>
        </p:nvGrpSpPr>
        <p:grpSpPr bwMode="auto">
          <a:xfrm>
            <a:off x="1447800" y="152400"/>
            <a:ext cx="7086600" cy="6275388"/>
            <a:chOff x="912" y="96"/>
            <a:chExt cx="4464" cy="3953"/>
          </a:xfrm>
        </p:grpSpPr>
        <p:sp>
          <p:nvSpPr>
            <p:cNvPr id="26629" name="Oval 5"/>
            <p:cNvSpPr>
              <a:spLocks noChangeArrowheads="1"/>
            </p:cNvSpPr>
            <p:nvPr/>
          </p:nvSpPr>
          <p:spPr bwMode="auto">
            <a:xfrm>
              <a:off x="1536" y="2153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0" name="Oval 6"/>
            <p:cNvSpPr>
              <a:spLocks noChangeArrowheads="1"/>
            </p:cNvSpPr>
            <p:nvPr/>
          </p:nvSpPr>
          <p:spPr bwMode="auto">
            <a:xfrm>
              <a:off x="1008" y="364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1" name="Oval 7"/>
            <p:cNvSpPr>
              <a:spLocks noChangeArrowheads="1"/>
            </p:cNvSpPr>
            <p:nvPr/>
          </p:nvSpPr>
          <p:spPr bwMode="auto">
            <a:xfrm>
              <a:off x="912" y="1008"/>
              <a:ext cx="432" cy="40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2" name="Oval 8"/>
            <p:cNvSpPr>
              <a:spLocks noChangeArrowheads="1"/>
            </p:cNvSpPr>
            <p:nvPr/>
          </p:nvSpPr>
          <p:spPr bwMode="auto">
            <a:xfrm>
              <a:off x="3552" y="2688"/>
              <a:ext cx="576" cy="535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3" name="Oval 9"/>
            <p:cNvSpPr>
              <a:spLocks noChangeArrowheads="1"/>
            </p:cNvSpPr>
            <p:nvPr/>
          </p:nvSpPr>
          <p:spPr bwMode="auto">
            <a:xfrm>
              <a:off x="3168" y="96"/>
              <a:ext cx="2208" cy="2016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80109"/>
            <a:ext cx="8686800" cy="568036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Recommendations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221673" y="900545"/>
            <a:ext cx="8728363" cy="5763491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6600"/>
                </a:solidFill>
              </a:rPr>
              <a:t>Evaluate relative importance of each question in SLS survey to determine a core competency list for all SLS classes and compare with existing template to be sure that it will conform to ACRL‘s information literacy competency standards.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6600"/>
                </a:solidFill>
              </a:rPr>
              <a:t>Ensure that each librarian teaching an SLS class will cover the list of core </a:t>
            </a:r>
            <a:r>
              <a:rPr lang="en-US" b="1" dirty="0" smtClean="0">
                <a:solidFill>
                  <a:srgbClr val="006600"/>
                </a:solidFill>
              </a:rPr>
              <a:t>competencies.</a:t>
            </a:r>
            <a:endParaRPr lang="en-US" b="1" dirty="0" smtClean="0">
              <a:solidFill>
                <a:srgbClr val="0066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  <a:p>
            <a:pPr eaLnBrk="1" hangingPunct="1"/>
            <a:endParaRPr lang="en-US" b="1" dirty="0" smtClean="0">
              <a:solidFill>
                <a:srgbClr val="003E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5236"/>
          </a:xfrm>
        </p:spPr>
        <p:txBody>
          <a:bodyPr/>
          <a:lstStyle/>
          <a:p>
            <a:r>
              <a:rPr lang="en-US" b="1" u="sng" dirty="0" smtClean="0"/>
              <a:t>Recommendations</a:t>
            </a:r>
            <a:r>
              <a:rPr lang="en-US" b="1" dirty="0" smtClean="0"/>
              <a:t> (con.)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73" y="1011382"/>
            <a:ext cx="8756072" cy="5624945"/>
          </a:xfrm>
        </p:spPr>
        <p:txBody>
          <a:bodyPr/>
          <a:lstStyle/>
          <a:p>
            <a:pPr marL="514350" lvl="0" indent="-514350">
              <a:buAutoNum type="arabicPeriod" startAt="3"/>
            </a:pPr>
            <a:r>
              <a:rPr lang="en-US" b="1" dirty="0" smtClean="0">
                <a:solidFill>
                  <a:srgbClr val="006600"/>
                </a:solidFill>
              </a:rPr>
              <a:t>Reassess student information literacy skills in a subject specific area (e.g. business, nursing) as follows: </a:t>
            </a:r>
          </a:p>
          <a:p>
            <a:pPr marL="914400" lvl="1" indent="-514350"/>
            <a:r>
              <a:rPr lang="en-US" b="1" dirty="0" smtClean="0">
                <a:solidFill>
                  <a:srgbClr val="006600"/>
                </a:solidFill>
              </a:rPr>
              <a:t>Use a control and non-control group.</a:t>
            </a:r>
          </a:p>
          <a:p>
            <a:pPr marL="914400" lvl="1" indent="-514350"/>
            <a:r>
              <a:rPr lang="en-US" b="1" dirty="0" smtClean="0">
                <a:solidFill>
                  <a:srgbClr val="006600"/>
                </a:solidFill>
              </a:rPr>
              <a:t>Use a revised survey instrument.</a:t>
            </a:r>
          </a:p>
          <a:p>
            <a:pPr marL="914400" lvl="1" indent="-514350"/>
            <a:r>
              <a:rPr lang="en-US" b="1" dirty="0" smtClean="0">
                <a:solidFill>
                  <a:srgbClr val="006600"/>
                </a:solidFill>
              </a:rPr>
              <a:t>Conduct instruction using a core competency template, taught in more than one session with one instructor.</a:t>
            </a:r>
          </a:p>
          <a:p>
            <a:pPr marL="914400" lvl="1" indent="-514350"/>
            <a:r>
              <a:rPr lang="en-US" b="1" dirty="0" smtClean="0">
                <a:solidFill>
                  <a:srgbClr val="006600"/>
                </a:solidFill>
              </a:rPr>
              <a:t>Control for as many variables as possible.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Recommendations</a:t>
            </a:r>
            <a:r>
              <a:rPr lang="en-US" dirty="0" smtClean="0"/>
              <a:t> (con.)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3" y="1600200"/>
            <a:ext cx="8802805" cy="4978021"/>
          </a:xfrm>
        </p:spPr>
        <p:txBody>
          <a:bodyPr/>
          <a:lstStyle/>
          <a:p>
            <a:pPr lvl="0">
              <a:buNone/>
            </a:pPr>
            <a:r>
              <a:rPr lang="en-US" b="1" dirty="0" smtClean="0">
                <a:solidFill>
                  <a:srgbClr val="006600"/>
                </a:solidFill>
              </a:rPr>
              <a:t>	4.	Promote collaboration between the 	classroom instructor and librarian, 	by determining goals and needs of</a:t>
            </a:r>
            <a:br>
              <a:rPr lang="en-US" b="1" dirty="0" smtClean="0">
                <a:solidFill>
                  <a:srgbClr val="006600"/>
                </a:solidFill>
              </a:rPr>
            </a:br>
            <a:r>
              <a:rPr lang="en-US" b="1" dirty="0" smtClean="0">
                <a:solidFill>
                  <a:srgbClr val="006600"/>
                </a:solidFill>
              </a:rPr>
              <a:t> 	instructor for the class.</a:t>
            </a:r>
          </a:p>
          <a:p>
            <a:pPr lvl="0">
              <a:buNone/>
            </a:pPr>
            <a:r>
              <a:rPr lang="en-US" b="1" dirty="0" smtClean="0">
                <a:solidFill>
                  <a:srgbClr val="006600"/>
                </a:solidFill>
              </a:rPr>
              <a:t>	5.	Assess faculty needs for library 	instruction by interviewing a small 	sample of professors, as an 	exploratory</a:t>
            </a:r>
            <a:br>
              <a:rPr lang="en-US" b="1" dirty="0" smtClean="0">
                <a:solidFill>
                  <a:srgbClr val="006600"/>
                </a:solidFill>
              </a:rPr>
            </a:br>
            <a:r>
              <a:rPr lang="en-US" b="1" dirty="0" smtClean="0">
                <a:solidFill>
                  <a:srgbClr val="006600"/>
                </a:solidFill>
              </a:rPr>
              <a:t>     study.		</a:t>
            </a:r>
          </a:p>
          <a:p>
            <a:pPr marL="514350" lvl="0" indent="-514350">
              <a:buNone/>
            </a:pPr>
            <a:endParaRPr lang="en-US" b="1" dirty="0" smtClean="0">
              <a:solidFill>
                <a:srgbClr val="0066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2448</TotalTime>
  <Words>485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SLS 1503 Information Literacy Assessment Study  ILIS Presentation</vt:lpstr>
      <vt:lpstr>Methodology</vt:lpstr>
      <vt:lpstr>Slide 3</vt:lpstr>
      <vt:lpstr>Results</vt:lpstr>
      <vt:lpstr>Slide 5</vt:lpstr>
      <vt:lpstr>What have we learned?</vt:lpstr>
      <vt:lpstr>Recommendations</vt:lpstr>
      <vt:lpstr>Recommendations (con.)</vt:lpstr>
      <vt:lpstr>Recommendations (con.)</vt:lpstr>
      <vt:lpstr>Recommendations (con.)</vt:lpstr>
      <vt:lpstr>Are we there yet?</vt:lpstr>
    </vt:vector>
  </TitlesOfParts>
  <Company>Florida Atlantic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Help!  My Assessment Results Are Not What I Expected --  How An Assessment Reporting Database Can Help </dc:title>
  <dc:subject>ACRL Poster Session for the 13th National Conference</dc:subject>
  <dc:creator>Darlene Ann Parrish</dc:creator>
  <cp:lastModifiedBy>parrish</cp:lastModifiedBy>
  <cp:revision>350</cp:revision>
  <dcterms:created xsi:type="dcterms:W3CDTF">2007-02-18T21:45:54Z</dcterms:created>
  <dcterms:modified xsi:type="dcterms:W3CDTF">2010-07-06T16:08:26Z</dcterms:modified>
</cp:coreProperties>
</file>